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73" r:id="rId9"/>
    <p:sldId id="280" r:id="rId10"/>
    <p:sldId id="278" r:id="rId11"/>
    <p:sldId id="279" r:id="rId12"/>
    <p:sldId id="266" r:id="rId13"/>
    <p:sldId id="267" r:id="rId14"/>
    <p:sldId id="268" r:id="rId15"/>
    <p:sldId id="269" r:id="rId16"/>
    <p:sldId id="272" r:id="rId17"/>
    <p:sldId id="274" r:id="rId18"/>
    <p:sldId id="281" r:id="rId19"/>
    <p:sldId id="275" r:id="rId20"/>
    <p:sldId id="276" r:id="rId21"/>
    <p:sldId id="27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72293-E4E2-4831-A388-FBF506D3D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13800" b="0" u="sng" dirty="0"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9E06C4-6DFF-43B6-8EF6-6F63E7092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sz="2400" dirty="0"/>
              <a:t>Professor: Alexandre Luiz Zeni</a:t>
            </a:r>
          </a:p>
        </p:txBody>
      </p:sp>
    </p:spTree>
    <p:extLst>
      <p:ext uri="{BB962C8B-B14F-4D97-AF65-F5344CB8AC3E}">
        <p14:creationId xmlns:p14="http://schemas.microsoft.com/office/powerpoint/2010/main" val="346852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t-BR" sz="9600" dirty="0">
                <a:solidFill>
                  <a:srgbClr val="00B0F0"/>
                </a:solidFill>
              </a:rPr>
              <a:t>(ENEM) </a:t>
            </a:r>
            <a:r>
              <a:rPr lang="pt-BR" sz="9600" dirty="0" err="1"/>
              <a:t>Trasímaco</a:t>
            </a:r>
            <a:r>
              <a:rPr lang="pt-BR" sz="9600" dirty="0"/>
              <a:t> estava impaciente porque Sócrates e os seus amigos presumiam que a justiça era algo real e importante. </a:t>
            </a:r>
            <a:r>
              <a:rPr lang="pt-BR" sz="9600" dirty="0" err="1"/>
              <a:t>Trasímaco</a:t>
            </a:r>
            <a:r>
              <a:rPr lang="pt-BR" sz="9600" dirty="0"/>
              <a:t> negava isso. Em seu entender, as pessoas acreditavam no certo e no errado apenas por terem sido ensinadas a obedecer às regras da sua sociedade. No entanto, essas regras não passavam de invenções humanas.</a:t>
            </a:r>
          </a:p>
          <a:p>
            <a:pPr marL="0" indent="0" algn="just">
              <a:buNone/>
            </a:pPr>
            <a:r>
              <a:rPr lang="pt-BR" sz="9600" dirty="0"/>
              <a:t> RACHELS. J. Problemas da filosofia. Lisboa: </a:t>
            </a:r>
            <a:r>
              <a:rPr lang="pt-BR" sz="9600" dirty="0" err="1"/>
              <a:t>Gradiva</a:t>
            </a:r>
            <a:r>
              <a:rPr lang="pt-BR" sz="9600" dirty="0"/>
              <a:t>, 2009. </a:t>
            </a:r>
          </a:p>
          <a:p>
            <a:pPr marL="0" indent="0" algn="just">
              <a:buNone/>
            </a:pPr>
            <a:r>
              <a:rPr lang="pt-BR" sz="9600" dirty="0">
                <a:solidFill>
                  <a:srgbClr val="00B0F0"/>
                </a:solidFill>
              </a:rPr>
              <a:t>O sofista </a:t>
            </a:r>
            <a:r>
              <a:rPr lang="pt-BR" sz="9600" dirty="0" err="1">
                <a:solidFill>
                  <a:srgbClr val="00B0F0"/>
                </a:solidFill>
              </a:rPr>
              <a:t>Trasímaco</a:t>
            </a:r>
            <a:r>
              <a:rPr lang="pt-BR" sz="9600" dirty="0">
                <a:solidFill>
                  <a:srgbClr val="00B0F0"/>
                </a:solidFill>
              </a:rPr>
              <a:t>, personagem imortalizado no diálogo A República, de Platão, sustentava que a correlação entre justiça e ética é resultado de: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determinações biológicas impregnadas na natureza humana.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verdades objetivas com fundamento anterior aos interesses sociais.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mandamentos divinos inquestionáveis legados das tradições antigas.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convenções sociais resultantes de interesses humanos contingentes. </a:t>
            </a:r>
          </a:p>
          <a:p>
            <a:pPr marL="742950" indent="-742950" algn="just">
              <a:buAutoNum type="alphaLcParenR"/>
            </a:pPr>
            <a:r>
              <a:rPr lang="pt-BR" sz="9600" dirty="0"/>
              <a:t>sentimentos experimentados diante de determinadas atitudes humanas.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9875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052CE-BD70-4202-8A1C-720D35FA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Ok PNG Transparent Images | PNG All">
            <a:extLst>
              <a:ext uri="{FF2B5EF4-FFF2-40B4-BE49-F238E27FC236}">
                <a16:creationId xmlns:a16="http://schemas.microsoft.com/office/drawing/2014/main" id="{EAA660D8-FC55-4C92-A1E0-F740546344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14" y="2089978"/>
            <a:ext cx="3513372" cy="45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5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3E1F7-C96C-425C-8141-D65BD1B0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98174"/>
            <a:ext cx="10571998" cy="1119464"/>
          </a:xfrm>
          <a:ln>
            <a:solidFill>
              <a:schemeClr val="tx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5400" b="0" u="sng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816692-BE26-4CB7-8629-88AD3F06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2222287"/>
            <a:ext cx="11463131" cy="4337539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pt-BR" sz="3600" b="1" u="sng" dirty="0"/>
              <a:t>Sócrates:</a:t>
            </a:r>
            <a:r>
              <a:rPr lang="pt-BR" sz="3600" dirty="0"/>
              <a:t> Atenas séc. V a.c.</a:t>
            </a:r>
          </a:p>
          <a:p>
            <a:r>
              <a:rPr lang="pt-BR" sz="3600" dirty="0"/>
              <a:t>Precursor dos filósofos clássicos;</a:t>
            </a:r>
          </a:p>
          <a:p>
            <a:r>
              <a:rPr lang="pt-BR" sz="3600" dirty="0"/>
              <a:t>Sem registros históricos: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</a:rPr>
              <a:t>Comparação a Jesus Cristo;</a:t>
            </a:r>
          </a:p>
          <a:p>
            <a:pPr lvl="1"/>
            <a:r>
              <a:rPr lang="pt-BR" sz="3200" dirty="0">
                <a:solidFill>
                  <a:srgbClr val="FFC000"/>
                </a:solidFill>
              </a:rPr>
              <a:t>Informações a luz de seus discípulos;</a:t>
            </a:r>
          </a:p>
          <a:p>
            <a:pPr lvl="2"/>
            <a:r>
              <a:rPr lang="pt-BR" sz="2800" dirty="0">
                <a:solidFill>
                  <a:srgbClr val="00B0F0"/>
                </a:solidFill>
              </a:rPr>
              <a:t>Platão e Xenofonte;</a:t>
            </a:r>
          </a:p>
          <a:p>
            <a:pPr marL="457200" lvl="1" indent="0">
              <a:buNone/>
            </a:pPr>
            <a:endParaRPr lang="pt-BR" dirty="0"/>
          </a:p>
        </p:txBody>
      </p:sp>
      <p:pic>
        <p:nvPicPr>
          <p:cNvPr id="3074" name="Picture 2" descr="Socratic Magic | The Method applied to Business | Social Fabric">
            <a:extLst>
              <a:ext uri="{FF2B5EF4-FFF2-40B4-BE49-F238E27FC236}">
                <a16:creationId xmlns:a16="http://schemas.microsoft.com/office/drawing/2014/main" id="{5EB35496-85A8-4551-A371-9C6D56E0F0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187" y="2599010"/>
            <a:ext cx="2686726" cy="35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3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69ABA-8ED7-48A7-A165-DD335A02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245165"/>
            <a:ext cx="10571998" cy="1172473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4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B94E78-AC79-4A7C-A6A5-AE696C85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948070"/>
            <a:ext cx="11608904" cy="466476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i="1" dirty="0"/>
              <a:t>“O homem tem que amar buscar a verdade”.</a:t>
            </a:r>
          </a:p>
          <a:p>
            <a:r>
              <a:rPr lang="pt-BR" sz="3200" dirty="0"/>
              <a:t>Buscar conhecer a ideia das coisas.</a:t>
            </a:r>
          </a:p>
          <a:p>
            <a:r>
              <a:rPr lang="pt-BR" sz="3200" dirty="0"/>
              <a:t>Conhecer o universal e identificar no particular;</a:t>
            </a:r>
          </a:p>
          <a:p>
            <a:r>
              <a:rPr lang="pt-BR" sz="3200" dirty="0"/>
              <a:t>Dialética Socrática </a:t>
            </a:r>
            <a:r>
              <a:rPr lang="pt-BR" sz="3200" dirty="0">
                <a:solidFill>
                  <a:srgbClr val="FFC000"/>
                </a:solidFill>
              </a:rPr>
              <a:t>–</a:t>
            </a:r>
            <a:r>
              <a:rPr lang="pt-BR" sz="3200" dirty="0"/>
              <a:t> </a:t>
            </a:r>
            <a:r>
              <a:rPr lang="pt-BR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Maiêutica</a:t>
            </a:r>
            <a:r>
              <a:rPr lang="pt-BR" sz="3200" dirty="0"/>
              <a:t> </a:t>
            </a:r>
            <a:r>
              <a:rPr lang="pt-BR" sz="3200" dirty="0">
                <a:solidFill>
                  <a:srgbClr val="FFC000"/>
                </a:solidFill>
              </a:rPr>
              <a:t>(Método)</a:t>
            </a:r>
            <a:r>
              <a:rPr lang="pt-BR" sz="3200" dirty="0"/>
              <a:t>:</a:t>
            </a:r>
          </a:p>
          <a:p>
            <a:pPr lvl="1"/>
            <a:r>
              <a:rPr lang="pt-BR" sz="2800" dirty="0">
                <a:solidFill>
                  <a:srgbClr val="00B0F0"/>
                </a:solidFill>
              </a:rPr>
              <a:t>Ironia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C000"/>
                </a:solidFill>
              </a:rPr>
              <a:t>=</a:t>
            </a:r>
            <a:r>
              <a:rPr lang="pt-BR" sz="2800" dirty="0"/>
              <a:t> Desconstrução;</a:t>
            </a:r>
          </a:p>
          <a:p>
            <a:pPr lvl="1"/>
            <a:r>
              <a:rPr lang="pt-BR" sz="2800" dirty="0">
                <a:solidFill>
                  <a:srgbClr val="00B0F0"/>
                </a:solidFill>
              </a:rPr>
              <a:t>Maiêutica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C000"/>
                </a:solidFill>
              </a:rPr>
              <a:t>= </a:t>
            </a:r>
            <a:r>
              <a:rPr lang="pt-BR" sz="2800" dirty="0"/>
              <a:t>Construção/Fazer nascer;</a:t>
            </a:r>
            <a:endParaRPr lang="pt-BR" sz="18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5274BFE1-C458-4C2F-AF85-6B8C9D2B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78" y="4940224"/>
            <a:ext cx="3551583" cy="16726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124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E0436-CEC6-4D16-8AE4-C5369A28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72278"/>
            <a:ext cx="10571998" cy="1245360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7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B625BB-06F9-494D-BDB8-8F7A8592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881668"/>
            <a:ext cx="4207805" cy="21713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889ED86-1EF2-4F3B-AC4F-24839837C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2313463"/>
            <a:ext cx="5115338" cy="23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1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4D259-5B92-46AB-B810-FDBB8066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25896"/>
            <a:ext cx="10571998" cy="1291742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SÓCRATES</a:t>
            </a:r>
            <a:endParaRPr lang="pt-BR" sz="8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A5B1D-D20E-4D5C-ACEC-9359C5E5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69" y="1948069"/>
            <a:ext cx="11028729" cy="4784035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pt-BR" dirty="0"/>
              <a:t> </a:t>
            </a:r>
            <a:r>
              <a:rPr lang="pt-BR" sz="3000" dirty="0"/>
              <a:t>Sócrates </a:t>
            </a:r>
            <a:r>
              <a:rPr lang="pt-BR" sz="3000" b="1" dirty="0">
                <a:solidFill>
                  <a:srgbClr val="FF0000"/>
                </a:solidFill>
              </a:rPr>
              <a:t>x</a:t>
            </a:r>
            <a:r>
              <a:rPr lang="pt-BR" sz="3000" dirty="0"/>
              <a:t> Sofistas;</a:t>
            </a:r>
          </a:p>
          <a:p>
            <a:r>
              <a:rPr lang="pt-BR" sz="3000" dirty="0"/>
              <a:t>Julgamento de Sócrates: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Corrupção da Juventude;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Desafiar os saberes estabelecidos </a:t>
            </a:r>
            <a:r>
              <a:rPr lang="pt-BR" sz="2600" dirty="0">
                <a:solidFill>
                  <a:srgbClr val="FFC000"/>
                </a:solidFill>
              </a:rPr>
              <a:t>(</a:t>
            </a:r>
            <a:r>
              <a:rPr lang="pt-BR" sz="2600" dirty="0" err="1">
                <a:solidFill>
                  <a:srgbClr val="FFC000"/>
                </a:solidFill>
              </a:rPr>
              <a:t>Doxa</a:t>
            </a:r>
            <a:r>
              <a:rPr lang="pt-BR" sz="2600" dirty="0">
                <a:solidFill>
                  <a:srgbClr val="FFC000"/>
                </a:solidFill>
              </a:rPr>
              <a:t>)</a:t>
            </a:r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;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Questionamento da arte;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Questionamento dos deuses;</a:t>
            </a:r>
          </a:p>
          <a:p>
            <a:r>
              <a:rPr lang="pt-BR" sz="3000" dirty="0"/>
              <a:t>Condenação: </a:t>
            </a:r>
            <a:r>
              <a:rPr lang="pt-BR" sz="3000" i="1" dirty="0"/>
              <a:t>“Calar a Filosofia é calar a voz da própria vida”.</a:t>
            </a:r>
          </a:p>
          <a:p>
            <a:pPr lvl="1"/>
            <a:r>
              <a:rPr lang="pt-BR" sz="2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Morte por envenenamento; 	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158DFD-AC13-4E98-8D06-8ED85551D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072" y="1974573"/>
            <a:ext cx="2665674" cy="33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8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697FA-CCD6-4B64-BE32-C77B18FF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2698C11-DFD3-41EC-90DB-76B75FF9D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143" y="1417638"/>
            <a:ext cx="6465712" cy="3636963"/>
          </a:xfrm>
        </p:spPr>
      </p:pic>
    </p:spTree>
    <p:extLst>
      <p:ext uri="{BB962C8B-B14F-4D97-AF65-F5344CB8AC3E}">
        <p14:creationId xmlns:p14="http://schemas.microsoft.com/office/powerpoint/2010/main" val="188848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(ENEM) </a:t>
            </a:r>
            <a:r>
              <a:rPr lang="pt-BR" sz="2400" dirty="0"/>
              <a:t>Uma conversação de tal natureza transforma o ouvinte; o contato de Sócrates paralisa e embaraça; leva a refletir sobre si mesmo, a imprimir à atenção uma direção incomum: os temperamentais, como Alcibíades, sabem que encontrarão junto dele todo o bem de que são capazes, mas fogem porque receiam essa influência poderosa, que os leva a se censurarem. É sobretudo a esses jovens, muitos quase crianças, que ele tenta imprimir sua orientação.</a:t>
            </a:r>
          </a:p>
          <a:p>
            <a:pPr marL="0" indent="0" algn="just">
              <a:buNone/>
            </a:pPr>
            <a:r>
              <a:rPr lang="pt-BR" sz="2400" dirty="0"/>
              <a:t>BRÉHIER, E. História da filosofia. São Paulo: Mestre </a:t>
            </a:r>
            <a:r>
              <a:rPr lang="pt-BR" sz="2400" dirty="0" err="1"/>
              <a:t>Jou</a:t>
            </a:r>
            <a:r>
              <a:rPr lang="pt-BR" sz="2400" dirty="0"/>
              <a:t>, 1977.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O texto evidencia características do modo de vida socrático, que se baseava na: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contemplação da tradição mítica.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sustentação do método dialético.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relativização do saber verdadeiro.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valorização da argumentação retórica.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investigação dos fundamentos da natureza.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65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800" b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Ufpr</a:t>
            </a:r>
            <a:r>
              <a:rPr lang="pt-BR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diálogo </a:t>
            </a:r>
            <a:r>
              <a:rPr lang="pt-BR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Hípias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Maior, de Platão, Sócrates declara: “Recentemente, alguém me pôs em grande apuro, numa discussão em que eu rejeitava determinadas coisas como feias e elogiava outras por serem belas, havendo me perguntado em tom sarcástico, o interlocutor: qual é o critério, Sócrates, para reconheceres o que é belo e o que é feio? Vejamos, poderás dizer-me o que seja o belo?”.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Considerando a passagem acima e a obra de que foi extraída, é correto afirmar que, de acordo com Sócrates: </a:t>
            </a:r>
            <a:endParaRPr lang="pt-BR" sz="2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 é possível dizer o que é o belo depois de se ter identificado determinadas coisas como belas.  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dificuldade se coloca para os juízos sobre a beleza, mas não para os juízos de verdade, tais como “isto é uma mesa”.  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identificar algo como belo, é preciso antes conhecer o que é o belo.  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critério para distinguir entre o belo e o feio varia segundo as pessoas.  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há distinção entre o belo e as coisas belas.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4734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00B0F0"/>
                </a:solidFill>
              </a:rPr>
              <a:t>(ENEM) </a:t>
            </a:r>
            <a:r>
              <a:rPr lang="pt-BR" sz="2400" dirty="0"/>
              <a:t>Na Grécia Antiga, o filósofo Sócrates ficou famoso por interpelar os transeuntes e fazer perguntas aos que se achavam conhecedores de determinado assunto. Mas durante o diálogo, Sócrates colocava o interlocutor em situação delicada, levando-o a reconhecer sua própria ignorância. Em virtude de sua atuação, Sócrates acabou sendo condenado à morte sob a acusação de corromper a juventude, desobedecer às leis da cidade e desrespeitar certos valores religiosos.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Considerando essas informações sobre a vida de Sócrates, assim como a forma pela qual seu pensamento foi transmitido, pode-se afirmar que sua filosofia.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transmitia conhecimentos exclusivamente sob a forma escrita entre a população ateniense.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transmitia conhecimentos de natureza científica.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baseava-se em uma contemplação passiva da realidade.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ficou consagrada sob a forma de diálogos, posteriormente redigidos pelo filósofo Platão.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procurava transmitir às pessoas conhecimentos de natureza mitológica.</a:t>
            </a:r>
          </a:p>
        </p:txBody>
      </p:sp>
    </p:spTree>
    <p:extLst>
      <p:ext uri="{BB962C8B-B14F-4D97-AF65-F5344CB8AC3E}">
        <p14:creationId xmlns:p14="http://schemas.microsoft.com/office/powerpoint/2010/main" val="311834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3EAEE0-FC5C-435D-94D1-BA238248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989F64-FD07-4860-A8BB-06C011997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8314"/>
            <a:ext cx="12192000" cy="4949686"/>
          </a:xfrm>
        </p:spPr>
      </p:pic>
    </p:spTree>
    <p:extLst>
      <p:ext uri="{BB962C8B-B14F-4D97-AF65-F5344CB8AC3E}">
        <p14:creationId xmlns:p14="http://schemas.microsoft.com/office/powerpoint/2010/main" val="406356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(UEL) </a:t>
            </a:r>
            <a:r>
              <a:rPr lang="pt-BR" sz="2400" dirty="0"/>
              <a:t>A sabedoria de Sócrates, filósofo ateniense que viveu no século V a.C., encontra o seu ponto de partida na afirmação “sei que nada sei”, registrada na obra Apologia de Sócrates. A frase foi uma resposta aos que afirmavam que ele era o mais sábio dos homens. Após interrogar artesãos, políticos e poetas, Sócrates chegou à conclusão de que ele se diferenciava dos demais por reconhecer a sua própria ignorância.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O “sei que nada sei” é um ponto de partida para a Filosofia, pois: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a) </a:t>
            </a:r>
            <a:r>
              <a:rPr lang="pt-BR" sz="2400" dirty="0"/>
              <a:t>aquele que se reconhece como ignorante torna-se mais sábio por querer adquirir conhecimentos.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b) </a:t>
            </a:r>
            <a:r>
              <a:rPr lang="pt-BR" sz="2400" dirty="0"/>
              <a:t>é um exercício de humildade diante da cultura dos sábios do passado, uma vez que a função da Filosofia era reproduzir os ensinamentos dos filósofos gregos.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c) </a:t>
            </a:r>
            <a:r>
              <a:rPr lang="pt-BR" sz="2400" dirty="0"/>
              <a:t>a dúvida é uma condição para o aprendizado e a Filosofia é o saber que estabelece verdades dogmáticas a partir de métodos rigorosos.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d) </a:t>
            </a:r>
            <a:r>
              <a:rPr lang="pt-BR" sz="2400" dirty="0"/>
              <a:t>é uma forma de declarar ignorância e permanecer distante dos problemas concretos, preocupando-se apenas com causas abstratas.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00B0F0"/>
                </a:solidFill>
              </a:rPr>
              <a:t>e) </a:t>
            </a:r>
            <a:r>
              <a:rPr lang="pt-BR" sz="2400" dirty="0"/>
              <a:t>é o princípio constitutivo de uma vida econômica segura e bem vivida.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9483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(Unicentro) </a:t>
            </a:r>
            <a:r>
              <a:rPr lang="pt-BR" sz="3600" dirty="0"/>
              <a:t>Sobre o pensamento socrático, analise as afirmativas e marque com V, as verdadeiras e com F, as falsas.</a:t>
            </a:r>
          </a:p>
          <a:p>
            <a:pPr marL="0" indent="0">
              <a:buNone/>
            </a:pPr>
            <a:br>
              <a:rPr lang="pt-BR" sz="3600" dirty="0"/>
            </a:br>
            <a:r>
              <a:rPr lang="pt-BR" sz="3600" dirty="0"/>
              <a:t>( ) Sócrates é autor da obra Ética a </a:t>
            </a:r>
            <a:r>
              <a:rPr lang="pt-BR" sz="3600" dirty="0" err="1"/>
              <a:t>Nicômaco</a:t>
            </a:r>
            <a:r>
              <a:rPr lang="pt-BR" sz="3600" dirty="0"/>
              <a:t>.</a:t>
            </a:r>
            <a:br>
              <a:rPr lang="pt-BR" sz="3600" dirty="0"/>
            </a:br>
            <a:r>
              <a:rPr lang="pt-BR" sz="3600" dirty="0"/>
              <a:t>( ) O pensamento socrático está escrito em hebraico.</a:t>
            </a:r>
            <a:br>
              <a:rPr lang="pt-BR" sz="3600" dirty="0"/>
            </a:br>
            <a:r>
              <a:rPr lang="pt-BR" sz="3600" dirty="0"/>
              <a:t>( ) A ironia e a maiêutica são as bases de sua filosofia.</a:t>
            </a:r>
            <a:br>
              <a:rPr lang="pt-BR" sz="3600" dirty="0"/>
            </a:br>
            <a:r>
              <a:rPr lang="pt-BR" sz="3600" dirty="0"/>
              <a:t>( ) Sócrates não criticou o saber dogmático, sendo, por isso, conselheiro dos governantes de Atenas.</a:t>
            </a:r>
            <a:br>
              <a:rPr lang="pt-BR" sz="3600" dirty="0"/>
            </a:br>
            <a:r>
              <a:rPr lang="pt-BR" sz="3600" dirty="0"/>
              <a:t>( ) Os diálogos platônicos são importantes textos filosóficos que relatam, na maioria, o pensamento de Sócrates.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A partir da análise dessas afirmativas, a alternativa que indica a sequência correta, de cima para baixo, é a:</a:t>
            </a:r>
          </a:p>
          <a:p>
            <a:pPr marL="0" indent="0">
              <a:buNone/>
            </a:pPr>
            <a:endParaRPr lang="pt-BR" sz="3600" dirty="0"/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a) </a:t>
            </a:r>
            <a:r>
              <a:rPr lang="pt-BR" sz="3600" dirty="0"/>
              <a:t>F V F V </a:t>
            </a:r>
            <a:r>
              <a:rPr lang="pt-BR" sz="3600" dirty="0" err="1"/>
              <a:t>V</a:t>
            </a:r>
            <a:endParaRPr lang="pt-BR" sz="3600" dirty="0"/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b) </a:t>
            </a:r>
            <a:r>
              <a:rPr lang="pt-BR" sz="3600" dirty="0"/>
              <a:t>V F V </a:t>
            </a:r>
            <a:r>
              <a:rPr lang="pt-BR" sz="3600" dirty="0" err="1"/>
              <a:t>V</a:t>
            </a:r>
            <a:r>
              <a:rPr lang="pt-BR" sz="3600" dirty="0"/>
              <a:t> F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c) </a:t>
            </a:r>
            <a:r>
              <a:rPr lang="pt-BR" sz="3600" dirty="0"/>
              <a:t>F </a:t>
            </a:r>
            <a:r>
              <a:rPr lang="pt-BR" sz="3600" dirty="0" err="1"/>
              <a:t>F</a:t>
            </a:r>
            <a:r>
              <a:rPr lang="pt-BR" sz="3600" dirty="0"/>
              <a:t> V F V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d) </a:t>
            </a:r>
            <a:r>
              <a:rPr lang="pt-BR" sz="3600" dirty="0"/>
              <a:t>V F </a:t>
            </a:r>
            <a:r>
              <a:rPr lang="pt-BR" sz="3600" dirty="0" err="1"/>
              <a:t>F</a:t>
            </a:r>
            <a:r>
              <a:rPr lang="pt-BR" sz="3600" dirty="0"/>
              <a:t> </a:t>
            </a:r>
            <a:r>
              <a:rPr lang="pt-BR" sz="3600" dirty="0" err="1"/>
              <a:t>F</a:t>
            </a:r>
            <a:r>
              <a:rPr lang="pt-BR" sz="3600" dirty="0"/>
              <a:t> V</a:t>
            </a:r>
          </a:p>
          <a:p>
            <a:pPr marL="0" indent="0">
              <a:buNone/>
            </a:pPr>
            <a:r>
              <a:rPr lang="pt-BR" sz="3600" dirty="0">
                <a:solidFill>
                  <a:srgbClr val="00B0F0"/>
                </a:solidFill>
              </a:rPr>
              <a:t>e) </a:t>
            </a:r>
            <a:r>
              <a:rPr lang="pt-BR" sz="3600" dirty="0"/>
              <a:t>F V </a:t>
            </a:r>
            <a:r>
              <a:rPr lang="pt-BR" sz="3600" dirty="0" err="1"/>
              <a:t>V</a:t>
            </a:r>
            <a:r>
              <a:rPr lang="pt-BR" sz="3600" dirty="0"/>
              <a:t> </a:t>
            </a:r>
            <a:r>
              <a:rPr lang="pt-BR" sz="3600" dirty="0" err="1"/>
              <a:t>V</a:t>
            </a:r>
            <a:r>
              <a:rPr lang="pt-BR" sz="3600" dirty="0"/>
              <a:t> F</a:t>
            </a:r>
          </a:p>
          <a:p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172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C338-0D1A-49C1-91D2-1B3AB927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C24B8A0-A982-40B5-A628-D4A883DAF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90260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300CA-2C63-4CED-9764-7EE6B8C8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2156"/>
            <a:ext cx="10571998" cy="1225482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CONTEXTO</a:t>
            </a:r>
            <a:r>
              <a:rPr lang="pt-BR" sz="72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B75119-77EF-4409-9AD5-D35379F7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2222287"/>
            <a:ext cx="11913703" cy="4443556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pt-BR" sz="2800" dirty="0"/>
              <a:t>Da </a:t>
            </a:r>
            <a:r>
              <a:rPr lang="pt-BR" sz="2800" dirty="0" err="1"/>
              <a:t>Physis</a:t>
            </a:r>
            <a:r>
              <a:rPr lang="pt-BR" sz="2800" dirty="0"/>
              <a:t> ao Ser;</a:t>
            </a:r>
          </a:p>
          <a:p>
            <a:r>
              <a:rPr lang="pt-BR" sz="2800" dirty="0"/>
              <a:t>Da </a:t>
            </a:r>
            <a:r>
              <a:rPr lang="pt-BR" sz="2800" i="1" u="sng" dirty="0"/>
              <a:t>Cosmologia</a:t>
            </a:r>
            <a:r>
              <a:rPr lang="pt-BR" sz="2800" dirty="0"/>
              <a:t> a </a:t>
            </a:r>
            <a:r>
              <a:rPr lang="pt-BR" sz="2800" i="1" u="sng" dirty="0"/>
              <a:t>Antropologia</a:t>
            </a:r>
            <a:r>
              <a:rPr lang="pt-BR" sz="2800" dirty="0"/>
              <a:t>;</a:t>
            </a:r>
          </a:p>
          <a:p>
            <a:r>
              <a:rPr lang="pt-BR" sz="2800" dirty="0"/>
              <a:t>Investigação do Ser: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Natural </a:t>
            </a:r>
            <a:r>
              <a:rPr lang="pt-BR" sz="2400" dirty="0">
                <a:solidFill>
                  <a:srgbClr val="FF0000"/>
                </a:solidFill>
              </a:rPr>
              <a:t>–</a:t>
            </a:r>
            <a:r>
              <a:rPr lang="pt-BR" sz="2400" dirty="0">
                <a:solidFill>
                  <a:srgbClr val="00B0F0"/>
                </a:solidFill>
              </a:rPr>
              <a:t> Social </a:t>
            </a:r>
            <a:r>
              <a:rPr lang="pt-BR" sz="2400" dirty="0">
                <a:solidFill>
                  <a:srgbClr val="FF0000"/>
                </a:solidFill>
              </a:rPr>
              <a:t>–</a:t>
            </a:r>
            <a:r>
              <a:rPr lang="pt-BR" sz="2400" dirty="0">
                <a:solidFill>
                  <a:srgbClr val="00B0F0"/>
                </a:solidFill>
              </a:rPr>
              <a:t> Político;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Período Clássico;</a:t>
            </a:r>
          </a:p>
          <a:p>
            <a:pPr lvl="1"/>
            <a:r>
              <a:rPr lang="pt-BR" sz="2400" dirty="0">
                <a:solidFill>
                  <a:srgbClr val="00B0F0"/>
                </a:solidFill>
              </a:rPr>
              <a:t>Mudanças políticas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 Auge da Cidade-Estado 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Democracia</a:t>
            </a:r>
            <a:r>
              <a:rPr lang="pt-BR" sz="2400" dirty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pt-BR" sz="2400" dirty="0">
                <a:solidFill>
                  <a:srgbClr val="00B0F0"/>
                </a:solidFill>
                <a:sym typeface="Wingdings" panose="05000000000000000000" pitchFamily="2" charset="2"/>
              </a:rPr>
              <a:t>Cidadania;</a:t>
            </a:r>
            <a:endParaRPr lang="pt-BR" sz="24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A17265-7ED7-4CBE-933C-08C1BF54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4" y="2259921"/>
            <a:ext cx="4309441" cy="28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F574C-4F41-4B3F-AC26-EF0DD3C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92157"/>
            <a:ext cx="10571998" cy="1225481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OS</a:t>
            </a:r>
            <a:r>
              <a:rPr lang="pt-BR" sz="72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72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SOFISTAS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DC122A-F9D7-4139-ADCB-C7BFDDD92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2222287"/>
            <a:ext cx="11015477" cy="444355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Naturalistas </a:t>
            </a:r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3200" b="1" u="sng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Sofistas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 Sócrates.</a:t>
            </a:r>
          </a:p>
          <a:p>
            <a:pPr lvl="1"/>
            <a:r>
              <a:rPr lang="pt-BR" sz="2800" dirty="0">
                <a:sym typeface="Wingdings" panose="05000000000000000000" pitchFamily="2" charset="2"/>
              </a:rPr>
              <a:t>Pedagogos;</a:t>
            </a:r>
          </a:p>
          <a:p>
            <a:pPr lvl="1"/>
            <a:r>
              <a:rPr lang="pt-BR" sz="2800" dirty="0">
                <a:sym typeface="Wingdings" panose="05000000000000000000" pitchFamily="2" charset="2"/>
              </a:rPr>
              <a:t>Profissionais de oratória: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Ensino da Retórica;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Habilidades argumentativas;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Paideia (Sistema educacional); </a:t>
            </a:r>
          </a:p>
          <a:p>
            <a:pPr lvl="2"/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Exercício do civismo </a:t>
            </a:r>
            <a:r>
              <a:rPr lang="pt-BR" sz="2400" b="1" dirty="0">
                <a:solidFill>
                  <a:srgbClr val="FFC000"/>
                </a:solidFill>
              </a:rPr>
              <a:t>(Remunerado)</a:t>
            </a:r>
            <a:r>
              <a:rPr lang="pt-BR" sz="2400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lvl="2"/>
            <a:r>
              <a:rPr lang="pt-BR" sz="2400" b="1" dirty="0">
                <a:solidFill>
                  <a:srgbClr val="92D050"/>
                </a:solidFill>
              </a:rPr>
              <a:t>Relativistas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pt-BR" sz="2400" b="1" dirty="0">
                <a:solidFill>
                  <a:srgbClr val="92D050"/>
                </a:solidFill>
              </a:rPr>
              <a:t>Céticos</a:t>
            </a:r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 – </a:t>
            </a:r>
            <a:r>
              <a:rPr lang="pt-BR" sz="2400" b="1" dirty="0">
                <a:solidFill>
                  <a:srgbClr val="92D050"/>
                </a:solidFill>
              </a:rPr>
              <a:t>Subjetivos;</a:t>
            </a:r>
            <a:endParaRPr lang="pt-BR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Apa yang dimaksud dengan Segitiga Retorika atau Rhetorical Triangle? -  Komunikasi - Dictio Community">
            <a:extLst>
              <a:ext uri="{FF2B5EF4-FFF2-40B4-BE49-F238E27FC236}">
                <a16:creationId xmlns:a16="http://schemas.microsoft.com/office/drawing/2014/main" id="{AFB06B95-10F2-4B49-845A-4B551C86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38" y="5068859"/>
            <a:ext cx="4415895" cy="15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50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A6219-1AC0-4053-86CB-AF683FA0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59155"/>
            <a:ext cx="10571998" cy="1258483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SOFISTAS</a:t>
            </a:r>
            <a:r>
              <a:rPr lang="pt-BR" sz="80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MESTRES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5B7B1-9952-4552-BF85-CDC85038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222287"/>
            <a:ext cx="11055234" cy="449656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Respeitados </a:t>
            </a:r>
            <a:r>
              <a:rPr lang="pt-BR" sz="3200" dirty="0">
                <a:solidFill>
                  <a:srgbClr val="FFC000"/>
                </a:solidFill>
              </a:rPr>
              <a:t>(até mesmo por Platão)</a:t>
            </a:r>
            <a:r>
              <a:rPr lang="pt-BR" sz="320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pt-BR" sz="3200" dirty="0"/>
              <a:t>Protágoras: Precursor do Relativismo.</a:t>
            </a:r>
          </a:p>
          <a:p>
            <a:pPr lvl="1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Relativismo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BR" sz="2800" i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“O humano é a medida de todas as coisas”.</a:t>
            </a:r>
          </a:p>
          <a:p>
            <a:pPr lvl="1"/>
            <a:r>
              <a:rPr lang="pt-BR" sz="28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Mestre da argumentação;</a:t>
            </a:r>
          </a:p>
          <a:p>
            <a:r>
              <a:rPr lang="pt-BR" sz="3200" dirty="0"/>
              <a:t>Górgias de Leontinos: Crítico da metafísica.</a:t>
            </a:r>
          </a:p>
          <a:p>
            <a:r>
              <a:rPr lang="pt-BR" sz="3200" dirty="0">
                <a:solidFill>
                  <a:schemeClr val="accent3">
                    <a:lumMod val="50000"/>
                  </a:schemeClr>
                </a:solidFill>
              </a:rPr>
              <a:t>A impossibilidade de se conhecer o ser.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6BA4BF-CA51-42FB-8F80-CB7FFAF43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626" y="1935922"/>
            <a:ext cx="3803374" cy="16227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ED21556-1F55-4BCC-9972-03AAA7AB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199" y="4295600"/>
            <a:ext cx="1911749" cy="24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57C85-DCA8-429E-90D9-71AE56BF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32522"/>
            <a:ext cx="10571998" cy="1285116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SOFISTAS</a:t>
            </a:r>
            <a:r>
              <a:rPr lang="pt-BR" sz="80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POLÍTICOS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05920F5-D1F3-4621-8277-1683E5B0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0" y="3429000"/>
            <a:ext cx="3551583" cy="20767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74B129-489A-4BB9-9B8F-195CD32E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552" y="1962150"/>
            <a:ext cx="3124200" cy="1466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3F478E-5B48-4083-8C46-E06FCC4C4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57668"/>
            <a:ext cx="4030219" cy="31142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10B4A7-304F-4506-988B-F4EC6A5CC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921" y="2557668"/>
            <a:ext cx="2912412" cy="31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7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4A04B-34B1-4823-A01E-C2B81DA9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70338"/>
            <a:ext cx="10571998" cy="1247300"/>
          </a:xfrm>
          <a:ln>
            <a:solidFill>
              <a:schemeClr val="tx1">
                <a:lumMod val="65000"/>
              </a:schemeClr>
            </a:solidFill>
          </a:ln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ALGUMAS</a:t>
            </a:r>
            <a:r>
              <a:rPr lang="pt-BR" sz="8000" b="0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8000" b="0" u="sng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CRÍTICAS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782127-5F9E-4EF1-A30D-30E950BDEEB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pt-BR" sz="3200" dirty="0"/>
              <a:t>Oradores descompromissados;</a:t>
            </a:r>
          </a:p>
          <a:p>
            <a:r>
              <a:rPr lang="pt-BR" sz="3200" dirty="0"/>
              <a:t>Charlatões;</a:t>
            </a:r>
          </a:p>
          <a:p>
            <a:r>
              <a:rPr lang="pt-BR" sz="3200" dirty="0"/>
              <a:t>Mercenários do conhecimento;</a:t>
            </a:r>
          </a:p>
          <a:p>
            <a:r>
              <a:rPr lang="pt-BR" sz="3200" dirty="0" err="1"/>
              <a:t>Antifilosofia</a:t>
            </a:r>
            <a:r>
              <a:rPr lang="pt-BR" sz="3200" dirty="0"/>
              <a:t>;</a:t>
            </a:r>
          </a:p>
        </p:txBody>
      </p:sp>
      <p:pic>
        <p:nvPicPr>
          <p:cNvPr id="1026" name="Picture 2" descr="Obrigado por Fumar • Clube de Negociadores">
            <a:extLst>
              <a:ext uri="{FF2B5EF4-FFF2-40B4-BE49-F238E27FC236}">
                <a16:creationId xmlns:a16="http://schemas.microsoft.com/office/drawing/2014/main" id="{CCE47FD0-B8C6-4AEE-8F14-2CC09B9A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2312301"/>
            <a:ext cx="2345634" cy="34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2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00B0F0"/>
                </a:solidFill>
              </a:rPr>
              <a:t>(</a:t>
            </a:r>
            <a:r>
              <a:rPr lang="pt-BR" sz="2000" b="1" dirty="0" err="1">
                <a:solidFill>
                  <a:srgbClr val="00B0F0"/>
                </a:solidFill>
              </a:rPr>
              <a:t>Uel</a:t>
            </a:r>
            <a:r>
              <a:rPr lang="pt-BR" sz="2000" b="1" dirty="0">
                <a:solidFill>
                  <a:srgbClr val="00B0F0"/>
                </a:solidFill>
              </a:rPr>
              <a:t>) </a:t>
            </a:r>
            <a:r>
              <a:rPr lang="pt-BR" sz="2000" dirty="0"/>
              <a:t>“O homem é a medida de todas as coisas.” Vimos em sala que um dos principais Sofistas que viveu em Atenas foi Protágoras de </a:t>
            </a:r>
            <a:r>
              <a:rPr lang="pt-BR" sz="2000" dirty="0" err="1"/>
              <a:t>Abdera</a:t>
            </a:r>
            <a:r>
              <a:rPr lang="pt-BR" sz="2000" dirty="0"/>
              <a:t>, a quem se atribui a afirmação acima. Sobre sua CORRETA interpretação, CONSIDERE:</a:t>
            </a:r>
          </a:p>
          <a:p>
            <a:pPr marL="0" indent="0" algn="just">
              <a:buNone/>
            </a:pPr>
            <a:r>
              <a:rPr lang="pt-BR" sz="2000" dirty="0"/>
              <a:t> 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I – </a:t>
            </a:r>
            <a:r>
              <a:rPr lang="pt-BR" sz="2000" dirty="0"/>
              <a:t>Protágoras é considerado o “pai dos sofistas”, uma vez que seus discípulos seguiam a sua frase citada acima.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II – </a:t>
            </a:r>
            <a:r>
              <a:rPr lang="pt-BR" sz="2000" dirty="0"/>
              <a:t>Protágoras quis dizer que a verdade só é verdade na medida em que alguém a considera como tal.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III – </a:t>
            </a:r>
            <a:r>
              <a:rPr lang="pt-BR" sz="2000" dirty="0"/>
              <a:t>Podemos dizer que Protágoras não acredita na verdade absoluta, pois para ele as coisas só são verdadeiras para um indivíduo, que a interpreta como tal, e não de maneira coletiva, por todos.</a:t>
            </a:r>
          </a:p>
          <a:p>
            <a:pPr marL="0" indent="0" algn="just">
              <a:buNone/>
            </a:pPr>
            <a:r>
              <a:rPr lang="pt-BR" sz="2000" dirty="0"/>
              <a:t> 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A – </a:t>
            </a:r>
            <a:r>
              <a:rPr lang="pt-BR" sz="2000" dirty="0"/>
              <a:t>Todas são verdadeiras.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B – </a:t>
            </a:r>
            <a:r>
              <a:rPr lang="pt-BR" sz="2000" dirty="0"/>
              <a:t>Apenas a I é falsa.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C – </a:t>
            </a:r>
            <a:r>
              <a:rPr lang="pt-BR" sz="2000" dirty="0"/>
              <a:t>Apenas a II é falsa.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D – </a:t>
            </a:r>
            <a:r>
              <a:rPr lang="pt-BR" sz="2000" dirty="0"/>
              <a:t>Apenas a III é falsa.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rgbClr val="00B0F0"/>
                </a:solidFill>
              </a:rPr>
              <a:t>E – </a:t>
            </a:r>
            <a:r>
              <a:rPr lang="pt-BR" sz="2000" dirty="0"/>
              <a:t>Apenas a II é verdadeira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4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2C689A-5F3E-417D-BA5F-248F0E9FD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/>
              <a:t>(ENEM) Não tinha outra filosofia. Nem eu. Não digo que a Universidade me não tivesse ensinado alguma; mas eu </a:t>
            </a:r>
            <a:r>
              <a:rPr lang="pt-BR" sz="2400" dirty="0" err="1"/>
              <a:t>decorei-lhe</a:t>
            </a:r>
            <a:r>
              <a:rPr lang="pt-BR" sz="2400" dirty="0"/>
              <a:t> só as fórmulas, o vocabulário, o esqueleto. Tratei-a como tratei o latim; embolsei três versos de Virgílio, dois de Horácio, uma dúzia de locuções morais e políticas, para as despesas da conversação. Tratei-os como tratei a história e a jurisprudência. Colhi de todas as cousas a fraseologia, a casca, a ornamentação.</a:t>
            </a:r>
          </a:p>
          <a:p>
            <a:pPr marL="0" indent="0" algn="just">
              <a:buNone/>
            </a:pPr>
            <a:r>
              <a:rPr lang="pt-BR" sz="2400" dirty="0"/>
              <a:t>ASSIS, M. Memórias póstumas do Brás Cubas. Belo Horizonte: Autêntica. 1999.</a:t>
            </a:r>
          </a:p>
          <a:p>
            <a:pPr marL="0" indent="0" algn="just">
              <a:buNone/>
            </a:pPr>
            <a:r>
              <a:rPr lang="pt-BR" sz="2400" dirty="0"/>
              <a:t>A descrição crítica do personagem de Machado de Assis assemelha-se às características dos sofistas, contestados pelos filósofos gregos da Antiguidade, porque se mostra alinhada à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a) elaboração conceitual de entendimentos.</a:t>
            </a:r>
          </a:p>
          <a:p>
            <a:pPr marL="0" indent="0" algn="just">
              <a:buNone/>
            </a:pPr>
            <a:r>
              <a:rPr lang="pt-BR" sz="2400" dirty="0"/>
              <a:t>b) utilização persuasiva do discurso.</a:t>
            </a:r>
          </a:p>
          <a:p>
            <a:pPr marL="0" indent="0" algn="just">
              <a:buNone/>
            </a:pPr>
            <a:r>
              <a:rPr lang="pt-BR" sz="2400" dirty="0"/>
              <a:t>c) narração alegórica dos rapsodos.</a:t>
            </a:r>
          </a:p>
          <a:p>
            <a:pPr marL="0" indent="0" algn="just">
              <a:buNone/>
            </a:pPr>
            <a:r>
              <a:rPr lang="pt-BR" sz="2400" dirty="0"/>
              <a:t>d) investigação empírica da </a:t>
            </a:r>
            <a:r>
              <a:rPr lang="pt-BR" sz="2400" dirty="0" err="1"/>
              <a:t>physis</a:t>
            </a:r>
            <a:r>
              <a:rPr lang="pt-BR" sz="2400" dirty="0"/>
              <a:t>.</a:t>
            </a:r>
          </a:p>
          <a:p>
            <a:pPr marL="0" indent="0" algn="just">
              <a:buNone/>
            </a:pPr>
            <a:r>
              <a:rPr lang="pt-BR" sz="2400" dirty="0"/>
              <a:t>e) expressão pictográfica da pólis.</a:t>
            </a:r>
          </a:p>
        </p:txBody>
      </p:sp>
    </p:spTree>
    <p:extLst>
      <p:ext uri="{BB962C8B-B14F-4D97-AF65-F5344CB8AC3E}">
        <p14:creationId xmlns:p14="http://schemas.microsoft.com/office/powerpoint/2010/main" val="322866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Citável</Template>
  <TotalTime>661</TotalTime>
  <Words>1639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Century Gothic</vt:lpstr>
      <vt:lpstr>Wingdings 2</vt:lpstr>
      <vt:lpstr>Citável</vt:lpstr>
      <vt:lpstr>FILOSOFIA</vt:lpstr>
      <vt:lpstr>Apresentação do PowerPoint</vt:lpstr>
      <vt:lpstr>CONTEXTO HISTÓRICO</vt:lpstr>
      <vt:lpstr>OS SOFISTAS</vt:lpstr>
      <vt:lpstr>SOFISTAS MESTRES</vt:lpstr>
      <vt:lpstr>SOFISTAS POLÍTICOS</vt:lpstr>
      <vt:lpstr>ALGUMAS CRÍTICAS</vt:lpstr>
      <vt:lpstr>Apresentação do PowerPoint</vt:lpstr>
      <vt:lpstr>Apresentação do PowerPoint</vt:lpstr>
      <vt:lpstr>Apresentação do PowerPoint</vt:lpstr>
      <vt:lpstr>Apresentação do PowerPoint</vt:lpstr>
      <vt:lpstr>SÓCRATES</vt:lpstr>
      <vt:lpstr>SÓCRATES</vt:lpstr>
      <vt:lpstr>SÓCRATES</vt:lpstr>
      <vt:lpstr>SÓCRATES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Zeni</dc:creator>
  <cp:lastModifiedBy>Zeni Zeni</cp:lastModifiedBy>
  <cp:revision>53</cp:revision>
  <dcterms:created xsi:type="dcterms:W3CDTF">2018-03-12T21:02:33Z</dcterms:created>
  <dcterms:modified xsi:type="dcterms:W3CDTF">2024-03-19T19:27:43Z</dcterms:modified>
</cp:coreProperties>
</file>